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3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87757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7136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3795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8792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6160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136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08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8689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1703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2589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5905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3267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3806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8252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4873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04118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1544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12943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>
                <a:solidFill>
                  <a:srgbClr val="C00000"/>
                </a:solidFill>
                <a:latin typeface="Algerian" panose="04020705040A02060702" pitchFamily="82" charset="0"/>
              </a:rPr>
              <a:t>	</a:t>
            </a:r>
            <a:r>
              <a:rPr lang="en-AU" dirty="0" smtClean="0">
                <a:solidFill>
                  <a:srgbClr val="C00000"/>
                </a:solidFill>
                <a:latin typeface="Algerian" panose="04020705040A02060702" pitchFamily="82" charset="0"/>
              </a:rPr>
              <a:t>			</a:t>
            </a:r>
            <a:r>
              <a:rPr lang="en-AU" dirty="0" smtClean="0">
                <a:solidFill>
                  <a:srgbClr val="C00000"/>
                </a:solidFill>
                <a:latin typeface="Algerian" panose="04020705040A02060702" pitchFamily="82" charset="0"/>
              </a:rPr>
              <a:t>LIBERTY</a:t>
            </a:r>
            <a:endParaRPr lang="en-AU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b="1" dirty="0" smtClean="0"/>
              <a:t>						B.A </a:t>
            </a:r>
            <a:r>
              <a:rPr lang="en-AU" b="1" dirty="0" smtClean="0"/>
              <a:t>1</a:t>
            </a:r>
            <a:r>
              <a:rPr lang="en-AU" b="1" baseline="30000" dirty="0" smtClean="0"/>
              <a:t>st</a:t>
            </a:r>
            <a:r>
              <a:rPr lang="en-AU" b="1" dirty="0" smtClean="0"/>
              <a:t> Year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835047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b="1" u="sng" dirty="0"/>
              <a:t>Meaning and Definitions of Liberty:</a:t>
            </a:r>
            <a:br>
              <a:rPr lang="en-AU" b="1" u="sng" dirty="0"/>
            </a:br>
            <a:endParaRPr lang="en-AU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The word liberty is derived from liber. The root of liberty is another two words </a:t>
            </a:r>
            <a:r>
              <a:rPr lang="en-AU" dirty="0" err="1"/>
              <a:t>libertas</a:t>
            </a:r>
            <a:r>
              <a:rPr lang="en-AU" dirty="0"/>
              <a:t> and </a:t>
            </a:r>
            <a:r>
              <a:rPr lang="en-AU" dirty="0" err="1"/>
              <a:t>liberte</a:t>
            </a:r>
            <a:r>
              <a:rPr lang="en-AU" dirty="0"/>
              <a:t>. Liber means “free”. Many people are accustomed to use freedom. Liberty is generally used in the case of individual and freedom refers to greater entity such as freedom of a country</a:t>
            </a:r>
            <a:r>
              <a:rPr lang="en-AU" dirty="0" smtClean="0"/>
              <a:t>.</a:t>
            </a:r>
          </a:p>
          <a:p>
            <a:r>
              <a:rPr lang="en-AU" dirty="0"/>
              <a:t>“Liberty is the freedom of individual to express, without external hindrances, his personality.” -G.D.H Cole</a:t>
            </a:r>
          </a:p>
        </p:txBody>
      </p:sp>
    </p:spTree>
    <p:extLst>
      <p:ext uri="{BB962C8B-B14F-4D97-AF65-F5344CB8AC3E}">
        <p14:creationId xmlns:p14="http://schemas.microsoft.com/office/powerpoint/2010/main" val="103035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b="1" u="sng" dirty="0">
                <a:latin typeface="Algerian" panose="04020705040A02060702" pitchFamily="82" charset="0"/>
              </a:rPr>
              <a:t>Features/Nature of Liberty:</a:t>
            </a:r>
            <a:br>
              <a:rPr lang="en-AU" b="1" u="sng" dirty="0">
                <a:latin typeface="Algerian" panose="04020705040A02060702" pitchFamily="82" charset="0"/>
              </a:rPr>
            </a:br>
            <a:endParaRPr lang="en-AU" b="1" u="sng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3645"/>
            <a:ext cx="10515600" cy="4863318"/>
          </a:xfrm>
        </p:spPr>
        <p:txBody>
          <a:bodyPr>
            <a:normAutofit/>
          </a:bodyPr>
          <a:lstStyle/>
          <a:p>
            <a:pPr fontAlgn="base"/>
            <a:r>
              <a:rPr lang="en-AU" sz="2200" b="1" dirty="0"/>
              <a:t>(</a:t>
            </a:r>
            <a:r>
              <a:rPr lang="en-AU" sz="2200" b="1" dirty="0" err="1"/>
              <a:t>i</a:t>
            </a:r>
            <a:r>
              <a:rPr lang="en-AU" sz="2200" b="1" dirty="0"/>
              <a:t>) Liberty does not mean the absence of all restraints</a:t>
            </a:r>
          </a:p>
          <a:p>
            <a:pPr fontAlgn="base"/>
            <a:r>
              <a:rPr lang="en-AU" sz="2200" b="1" dirty="0"/>
              <a:t>(ii) Liberty admits the presence of rational restraints and the absence of irrational restraints.</a:t>
            </a:r>
          </a:p>
          <a:p>
            <a:pPr fontAlgn="base"/>
            <a:r>
              <a:rPr lang="en-AU" sz="2200" b="1" dirty="0"/>
              <a:t>(iii) Liberty postulates the existence of such conditions as can enable the people to enjoy their rights and develop their personalities.</a:t>
            </a:r>
          </a:p>
          <a:p>
            <a:pPr fontAlgn="base"/>
            <a:r>
              <a:rPr lang="en-AU" sz="2200" b="1" dirty="0"/>
              <a:t>(iv) Liberty is not a license to do anything and everything. It means the freedom to do only those things which are considered worth-doing or worth-enjoying.</a:t>
            </a:r>
          </a:p>
          <a:p>
            <a:pPr fontAlgn="base"/>
            <a:r>
              <a:rPr lang="en-AU" sz="2200" b="1" dirty="0"/>
              <a:t>(v) Liberty is possible only in a civil society and not in a state of nature or a ‘state of jungle’. State of anarchy can never be a state, of Liberty.</a:t>
            </a:r>
          </a:p>
          <a:p>
            <a:pPr fontAlgn="base"/>
            <a:r>
              <a:rPr lang="en-AU" sz="2200" b="1" dirty="0"/>
              <a:t>(vi) Liberty is for all. Liberty means the presence of adequate opportunities for all as can enable them to use their rights.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05093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0579"/>
            <a:ext cx="10515600" cy="987156"/>
          </a:xfrm>
        </p:spPr>
        <p:txBody>
          <a:bodyPr>
            <a:normAutofit fontScale="90000"/>
          </a:bodyPr>
          <a:lstStyle/>
          <a:p>
            <a:r>
              <a:rPr lang="en-AU" b="1" u="sng" dirty="0" smtClean="0"/>
              <a:t>Types of Liberty:</a:t>
            </a:r>
            <a:br>
              <a:rPr lang="en-AU" b="1" u="sng" dirty="0" smtClean="0"/>
            </a:br>
            <a:endParaRPr lang="en-AU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b="1" dirty="0" smtClean="0"/>
              <a:t>(1) Natural Liberty</a:t>
            </a:r>
          </a:p>
          <a:p>
            <a:r>
              <a:rPr lang="en-AU" b="1" dirty="0" smtClean="0"/>
              <a:t>(2) Civil Liberty</a:t>
            </a:r>
          </a:p>
          <a:p>
            <a:r>
              <a:rPr lang="en-AU" b="1" dirty="0" smtClean="0"/>
              <a:t>(3) Political Liberty</a:t>
            </a:r>
          </a:p>
          <a:p>
            <a:r>
              <a:rPr lang="en-AU" b="1" dirty="0" smtClean="0"/>
              <a:t>(4) Individual Liberty/ Personal Liberty</a:t>
            </a:r>
          </a:p>
          <a:p>
            <a:r>
              <a:rPr lang="en-AU" b="1" dirty="0" smtClean="0"/>
              <a:t>(5) Economic Liberty</a:t>
            </a:r>
          </a:p>
          <a:p>
            <a:r>
              <a:rPr lang="en-AU" b="1" dirty="0" smtClean="0"/>
              <a:t>(6) National Liberty</a:t>
            </a:r>
          </a:p>
          <a:p>
            <a:r>
              <a:rPr lang="en-AU" b="1" dirty="0" smtClean="0"/>
              <a:t>(7) Religious Liberty</a:t>
            </a:r>
          </a:p>
          <a:p>
            <a:r>
              <a:rPr lang="en-AU" b="1" dirty="0"/>
              <a:t>(8) Moral </a:t>
            </a:r>
            <a:r>
              <a:rPr lang="en-AU" b="1" dirty="0" smtClean="0"/>
              <a:t>Liberty</a:t>
            </a:r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5825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AU" b="1" dirty="0"/>
              <a:t> </a:t>
            </a:r>
            <a:r>
              <a:rPr lang="en-AU" b="1" u="sng" dirty="0"/>
              <a:t>Some Essential Safeguards of Liberty: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AU" b="1" dirty="0"/>
              <a:t>Love for </a:t>
            </a:r>
            <a:r>
              <a:rPr lang="en-AU" b="1" dirty="0" smtClean="0"/>
              <a:t>Liberty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AU" b="1" dirty="0" smtClean="0"/>
              <a:t>Eternal Vigilance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AU" b="1" dirty="0"/>
              <a:t>Grant of Equal Rights to </a:t>
            </a:r>
            <a:r>
              <a:rPr lang="en-AU" b="1" dirty="0" smtClean="0"/>
              <a:t>All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AU" b="1" dirty="0"/>
              <a:t>Democratic </a:t>
            </a:r>
            <a:r>
              <a:rPr lang="en-AU" b="1" dirty="0" smtClean="0"/>
              <a:t>System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AU" b="1" dirty="0"/>
              <a:t>The Rights of one should not be dependent upon the will of </a:t>
            </a:r>
            <a:r>
              <a:rPr lang="en-AU" b="1" dirty="0" smtClean="0"/>
              <a:t>others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AU" b="1" dirty="0"/>
              <a:t>Fair Governmental </a:t>
            </a:r>
            <a:r>
              <a:rPr lang="en-AU" b="1" dirty="0" smtClean="0"/>
              <a:t>Action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AU" b="1" dirty="0"/>
              <a:t>Protection of Fundamental </a:t>
            </a:r>
            <a:r>
              <a:rPr lang="en-AU" b="1" dirty="0" smtClean="0"/>
              <a:t>Rights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AU" b="1" dirty="0"/>
              <a:t>Independence of Judiciary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00926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b="1" u="sng" dirty="0" smtClean="0"/>
              <a:t>Thank You</a:t>
            </a:r>
            <a:br>
              <a:rPr lang="en-AU" b="1" u="sng" dirty="0" smtClean="0"/>
            </a:br>
            <a:endParaRPr lang="en-AU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838200" y="6176962"/>
            <a:ext cx="10515600" cy="45719"/>
          </a:xfrm>
        </p:spPr>
        <p:txBody>
          <a:bodyPr>
            <a:normAutofit fontScale="25000" lnSpcReduction="20000"/>
          </a:bodyPr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76118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75</TotalTime>
  <Words>233</Words>
  <Application>Microsoft Office PowerPoint</Application>
  <PresentationFormat>Widescreen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Algerian</vt:lpstr>
      <vt:lpstr>Arial</vt:lpstr>
      <vt:lpstr>Century Gothic</vt:lpstr>
      <vt:lpstr>Wingdings</vt:lpstr>
      <vt:lpstr>Wingdings 3</vt:lpstr>
      <vt:lpstr>Ion</vt:lpstr>
      <vt:lpstr>    LIBERTY</vt:lpstr>
      <vt:lpstr>Meaning and Definitions of Liberty: </vt:lpstr>
      <vt:lpstr>Features/Nature of Liberty: </vt:lpstr>
      <vt:lpstr>Types of Liberty: </vt:lpstr>
      <vt:lpstr> Some Essential Safeguards of Liberty:</vt:lpstr>
      <vt:lpstr>Thank You 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LIBERTY</dc:title>
  <dc:creator>gt</dc:creator>
  <cp:lastModifiedBy>gt</cp:lastModifiedBy>
  <cp:revision>15</cp:revision>
  <dcterms:created xsi:type="dcterms:W3CDTF">2022-07-19T05:31:03Z</dcterms:created>
  <dcterms:modified xsi:type="dcterms:W3CDTF">2022-07-30T05:06:54Z</dcterms:modified>
</cp:coreProperties>
</file>